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F83CA4-927A-4EDF-911F-53F19422591F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8934E3DF-6026-44B6-BC8A-BDF674EE6CAD}">
      <dgm:prSet phldrT="[Text]" custT="1"/>
      <dgm:spPr/>
      <dgm:t>
        <a:bodyPr/>
        <a:lstStyle/>
        <a:p>
          <a:r>
            <a:rPr lang="en-US" sz="3600" dirty="0" smtClean="0"/>
            <a:t>SUPREME COURT</a:t>
          </a:r>
          <a:endParaRPr lang="en-US" sz="3600" dirty="0"/>
        </a:p>
      </dgm:t>
    </dgm:pt>
    <dgm:pt modelId="{559D05CD-2B49-4DBB-BACB-09407DB06F57}" type="parTrans" cxnId="{5691D061-CB30-4485-92AB-EB3637DEDE4C}">
      <dgm:prSet/>
      <dgm:spPr/>
    </dgm:pt>
    <dgm:pt modelId="{5E794B38-CB3D-4F61-91A9-B978166BFCE4}" type="sibTrans" cxnId="{5691D061-CB30-4485-92AB-EB3637DEDE4C}">
      <dgm:prSet/>
      <dgm:spPr/>
    </dgm:pt>
    <dgm:pt modelId="{95A2751A-1C48-47B4-8A2D-BAF49B09196E}">
      <dgm:prSet phldrT="[Text]" custT="1"/>
      <dgm:spPr/>
      <dgm:t>
        <a:bodyPr/>
        <a:lstStyle/>
        <a:p>
          <a:r>
            <a:rPr lang="en-US" sz="3600" dirty="0" smtClean="0"/>
            <a:t>HIGH COURTS</a:t>
          </a:r>
          <a:endParaRPr lang="en-US" sz="3600" dirty="0"/>
        </a:p>
      </dgm:t>
    </dgm:pt>
    <dgm:pt modelId="{D16D9506-89B8-47D9-B48B-1FB7A629C94B}" type="parTrans" cxnId="{9A7E020E-B7C0-4B08-9B3E-16B6B891984C}">
      <dgm:prSet/>
      <dgm:spPr/>
    </dgm:pt>
    <dgm:pt modelId="{9F03C6BE-E299-4872-9CF9-A9A746C6B6C7}" type="sibTrans" cxnId="{9A7E020E-B7C0-4B08-9B3E-16B6B891984C}">
      <dgm:prSet/>
      <dgm:spPr/>
    </dgm:pt>
    <dgm:pt modelId="{5BF8EA7C-E882-456A-BCE2-2277CDCF160D}">
      <dgm:prSet phldrT="[Text]" custT="1"/>
      <dgm:spPr/>
      <dgm:t>
        <a:bodyPr/>
        <a:lstStyle/>
        <a:p>
          <a:r>
            <a:rPr lang="en-US" sz="3600" dirty="0" smtClean="0"/>
            <a:t>SUBORDINATE COURTS</a:t>
          </a:r>
          <a:endParaRPr lang="en-US" sz="3600" dirty="0"/>
        </a:p>
      </dgm:t>
    </dgm:pt>
    <dgm:pt modelId="{A1728BEB-3113-4BB1-AC99-2642762239F6}" type="parTrans" cxnId="{8B73B243-9C0F-4C36-8F51-D66E977B68FE}">
      <dgm:prSet/>
      <dgm:spPr/>
    </dgm:pt>
    <dgm:pt modelId="{1BD21546-06E7-49D5-B7A8-8028D9352F5E}" type="sibTrans" cxnId="{8B73B243-9C0F-4C36-8F51-D66E977B68FE}">
      <dgm:prSet/>
      <dgm:spPr/>
    </dgm:pt>
    <dgm:pt modelId="{53F5F9AA-758A-4B75-929D-336C21D4D0B7}" type="pres">
      <dgm:prSet presAssocID="{9EF83CA4-927A-4EDF-911F-53F19422591F}" presName="Name0" presStyleCnt="0">
        <dgm:presLayoutVars>
          <dgm:dir/>
          <dgm:animLvl val="lvl"/>
          <dgm:resizeHandles val="exact"/>
        </dgm:presLayoutVars>
      </dgm:prSet>
      <dgm:spPr/>
    </dgm:pt>
    <dgm:pt modelId="{1A3E5013-CA12-4D9F-B19D-9C430D0E1F40}" type="pres">
      <dgm:prSet presAssocID="{8934E3DF-6026-44B6-BC8A-BDF674EE6CAD}" presName="Name8" presStyleCnt="0"/>
      <dgm:spPr/>
    </dgm:pt>
    <dgm:pt modelId="{722A98EE-1D58-4188-AC1F-AD3D492E1002}" type="pres">
      <dgm:prSet presAssocID="{8934E3DF-6026-44B6-BC8A-BDF674EE6CAD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A77F07-8E97-4318-AA41-4B90FBB5D64D}" type="pres">
      <dgm:prSet presAssocID="{8934E3DF-6026-44B6-BC8A-BDF674EE6CA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C4C6DB-8867-4A42-8F1A-566F09E8BB07}" type="pres">
      <dgm:prSet presAssocID="{95A2751A-1C48-47B4-8A2D-BAF49B09196E}" presName="Name8" presStyleCnt="0"/>
      <dgm:spPr/>
    </dgm:pt>
    <dgm:pt modelId="{C0786F97-B27E-432B-B2C3-3BDE5ED2E71A}" type="pres">
      <dgm:prSet presAssocID="{95A2751A-1C48-47B4-8A2D-BAF49B09196E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9AAC55-B871-4C01-8A04-2BC85A5BC441}" type="pres">
      <dgm:prSet presAssocID="{95A2751A-1C48-47B4-8A2D-BAF49B09196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9F66DC-9DBE-49BD-919B-ABD3BB7A7300}" type="pres">
      <dgm:prSet presAssocID="{5BF8EA7C-E882-456A-BCE2-2277CDCF160D}" presName="Name8" presStyleCnt="0"/>
      <dgm:spPr/>
    </dgm:pt>
    <dgm:pt modelId="{AB9802AB-5D29-44D9-92D5-128D6BF42E4F}" type="pres">
      <dgm:prSet presAssocID="{5BF8EA7C-E882-456A-BCE2-2277CDCF160D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47943D-DBC4-409B-BA92-DA7F555F4E1F}" type="pres">
      <dgm:prSet presAssocID="{5BF8EA7C-E882-456A-BCE2-2277CDCF160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691D061-CB30-4485-92AB-EB3637DEDE4C}" srcId="{9EF83CA4-927A-4EDF-911F-53F19422591F}" destId="{8934E3DF-6026-44B6-BC8A-BDF674EE6CAD}" srcOrd="0" destOrd="0" parTransId="{559D05CD-2B49-4DBB-BACB-09407DB06F57}" sibTransId="{5E794B38-CB3D-4F61-91A9-B978166BFCE4}"/>
    <dgm:cxn modelId="{40ABFAC1-B118-4C90-8FA2-65DF87AF12BE}" type="presOf" srcId="{95A2751A-1C48-47B4-8A2D-BAF49B09196E}" destId="{C0786F97-B27E-432B-B2C3-3BDE5ED2E71A}" srcOrd="0" destOrd="0" presId="urn:microsoft.com/office/officeart/2005/8/layout/pyramid1"/>
    <dgm:cxn modelId="{160DFED3-2BF2-42F3-93C8-78129ADD69EB}" type="presOf" srcId="{5BF8EA7C-E882-456A-BCE2-2277CDCF160D}" destId="{AB9802AB-5D29-44D9-92D5-128D6BF42E4F}" srcOrd="0" destOrd="0" presId="urn:microsoft.com/office/officeart/2005/8/layout/pyramid1"/>
    <dgm:cxn modelId="{36E49058-0391-4CA1-98DD-67F973A072CF}" type="presOf" srcId="{8934E3DF-6026-44B6-BC8A-BDF674EE6CAD}" destId="{722A98EE-1D58-4188-AC1F-AD3D492E1002}" srcOrd="0" destOrd="0" presId="urn:microsoft.com/office/officeart/2005/8/layout/pyramid1"/>
    <dgm:cxn modelId="{8B73B243-9C0F-4C36-8F51-D66E977B68FE}" srcId="{9EF83CA4-927A-4EDF-911F-53F19422591F}" destId="{5BF8EA7C-E882-456A-BCE2-2277CDCF160D}" srcOrd="2" destOrd="0" parTransId="{A1728BEB-3113-4BB1-AC99-2642762239F6}" sibTransId="{1BD21546-06E7-49D5-B7A8-8028D9352F5E}"/>
    <dgm:cxn modelId="{736BA2C7-7246-46E7-BD62-F84869CF5895}" type="presOf" srcId="{9EF83CA4-927A-4EDF-911F-53F19422591F}" destId="{53F5F9AA-758A-4B75-929D-336C21D4D0B7}" srcOrd="0" destOrd="0" presId="urn:microsoft.com/office/officeart/2005/8/layout/pyramid1"/>
    <dgm:cxn modelId="{A6CD5A14-2B65-4B76-8AE3-71AF3C1EA00D}" type="presOf" srcId="{95A2751A-1C48-47B4-8A2D-BAF49B09196E}" destId="{AA9AAC55-B871-4C01-8A04-2BC85A5BC441}" srcOrd="1" destOrd="0" presId="urn:microsoft.com/office/officeart/2005/8/layout/pyramid1"/>
    <dgm:cxn modelId="{A05C09F8-398F-4DC4-BADF-A665D36B0B7C}" type="presOf" srcId="{5BF8EA7C-E882-456A-BCE2-2277CDCF160D}" destId="{B547943D-DBC4-409B-BA92-DA7F555F4E1F}" srcOrd="1" destOrd="0" presId="urn:microsoft.com/office/officeart/2005/8/layout/pyramid1"/>
    <dgm:cxn modelId="{9A7E020E-B7C0-4B08-9B3E-16B6B891984C}" srcId="{9EF83CA4-927A-4EDF-911F-53F19422591F}" destId="{95A2751A-1C48-47B4-8A2D-BAF49B09196E}" srcOrd="1" destOrd="0" parTransId="{D16D9506-89B8-47D9-B48B-1FB7A629C94B}" sibTransId="{9F03C6BE-E299-4872-9CF9-A9A746C6B6C7}"/>
    <dgm:cxn modelId="{0D6196A5-5598-4BFA-A2B9-D6AD08BA42E0}" type="presOf" srcId="{8934E3DF-6026-44B6-BC8A-BDF674EE6CAD}" destId="{00A77F07-8E97-4318-AA41-4B90FBB5D64D}" srcOrd="1" destOrd="0" presId="urn:microsoft.com/office/officeart/2005/8/layout/pyramid1"/>
    <dgm:cxn modelId="{D39B6EF9-5FE1-4B34-8BC5-D7BA609E753D}" type="presParOf" srcId="{53F5F9AA-758A-4B75-929D-336C21D4D0B7}" destId="{1A3E5013-CA12-4D9F-B19D-9C430D0E1F40}" srcOrd="0" destOrd="0" presId="urn:microsoft.com/office/officeart/2005/8/layout/pyramid1"/>
    <dgm:cxn modelId="{CB80CF2C-8FA9-48A0-A4BB-D1EA4C1AB37E}" type="presParOf" srcId="{1A3E5013-CA12-4D9F-B19D-9C430D0E1F40}" destId="{722A98EE-1D58-4188-AC1F-AD3D492E1002}" srcOrd="0" destOrd="0" presId="urn:microsoft.com/office/officeart/2005/8/layout/pyramid1"/>
    <dgm:cxn modelId="{06771C76-8D2B-4BB8-9638-ADCB028A05BA}" type="presParOf" srcId="{1A3E5013-CA12-4D9F-B19D-9C430D0E1F40}" destId="{00A77F07-8E97-4318-AA41-4B90FBB5D64D}" srcOrd="1" destOrd="0" presId="urn:microsoft.com/office/officeart/2005/8/layout/pyramid1"/>
    <dgm:cxn modelId="{2341AB22-11B0-4C8E-8CCC-40480B7B268C}" type="presParOf" srcId="{53F5F9AA-758A-4B75-929D-336C21D4D0B7}" destId="{79C4C6DB-8867-4A42-8F1A-566F09E8BB07}" srcOrd="1" destOrd="0" presId="urn:microsoft.com/office/officeart/2005/8/layout/pyramid1"/>
    <dgm:cxn modelId="{768ED600-BDD4-4181-B54A-FA40E4BC9427}" type="presParOf" srcId="{79C4C6DB-8867-4A42-8F1A-566F09E8BB07}" destId="{C0786F97-B27E-432B-B2C3-3BDE5ED2E71A}" srcOrd="0" destOrd="0" presId="urn:microsoft.com/office/officeart/2005/8/layout/pyramid1"/>
    <dgm:cxn modelId="{B649D093-2097-4C10-8225-20D8A9015F59}" type="presParOf" srcId="{79C4C6DB-8867-4A42-8F1A-566F09E8BB07}" destId="{AA9AAC55-B871-4C01-8A04-2BC85A5BC441}" srcOrd="1" destOrd="0" presId="urn:microsoft.com/office/officeart/2005/8/layout/pyramid1"/>
    <dgm:cxn modelId="{55B33BDD-2A27-4BBD-ADED-4345EFCBAAA7}" type="presParOf" srcId="{53F5F9AA-758A-4B75-929D-336C21D4D0B7}" destId="{179F66DC-9DBE-49BD-919B-ABD3BB7A7300}" srcOrd="2" destOrd="0" presId="urn:microsoft.com/office/officeart/2005/8/layout/pyramid1"/>
    <dgm:cxn modelId="{C91FDAA1-AD96-4E53-B935-BC84A8B49606}" type="presParOf" srcId="{179F66DC-9DBE-49BD-919B-ABD3BB7A7300}" destId="{AB9802AB-5D29-44D9-92D5-128D6BF42E4F}" srcOrd="0" destOrd="0" presId="urn:microsoft.com/office/officeart/2005/8/layout/pyramid1"/>
    <dgm:cxn modelId="{50A2D9DE-B631-4F23-B851-DDC8066AA7AC}" type="presParOf" srcId="{179F66DC-9DBE-49BD-919B-ABD3BB7A7300}" destId="{B547943D-DBC4-409B-BA92-DA7F555F4E1F}" srcOrd="1" destOrd="0" presId="urn:microsoft.com/office/officeart/2005/8/layout/pyramid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Broadway" pitchFamily="82" charset="0"/>
              </a:rPr>
              <a:t>THE   JUDICIARY</a:t>
            </a:r>
            <a:endParaRPr lang="en-US" dirty="0"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CLASS 8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38200"/>
          </a:xfrm>
        </p:spPr>
        <p:txBody>
          <a:bodyPr/>
          <a:lstStyle/>
          <a:p>
            <a:r>
              <a:rPr lang="en-US" b="1" dirty="0" smtClean="0"/>
              <a:t>WHAT IS THIS?????</a:t>
            </a:r>
            <a:endParaRPr lang="en-US" b="1" dirty="0"/>
          </a:p>
        </p:txBody>
      </p:sp>
      <p:pic>
        <p:nvPicPr>
          <p:cNvPr id="1026" name="Picture 2" descr="C:\Users\8052264999\Downloads\Lady Justic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6112" t="6257" r="-2080"/>
          <a:stretch>
            <a:fillRect/>
          </a:stretch>
        </p:blipFill>
        <p:spPr bwMode="auto">
          <a:xfrm>
            <a:off x="2057400" y="1524000"/>
            <a:ext cx="5105400" cy="498107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IS JUDICIARY???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It is the system of courts that interprets and applies the law in the name of the state.</a:t>
            </a:r>
          </a:p>
          <a:p>
            <a:r>
              <a:rPr lang="en-US" sz="3200" dirty="0" smtClean="0"/>
              <a:t>The mechanism for the resolution of disputes.</a:t>
            </a:r>
          </a:p>
          <a:p>
            <a:endParaRPr lang="en-US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ITS FUNCTIONS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settles disputes between people, between the government and the people, between the state governments and between the state and the centre.</a:t>
            </a:r>
          </a:p>
          <a:p>
            <a:r>
              <a:rPr lang="en-US" dirty="0" smtClean="0"/>
              <a:t>It upholds the rights of the citizens.</a:t>
            </a:r>
          </a:p>
          <a:p>
            <a:r>
              <a:rPr lang="en-US" dirty="0" smtClean="0"/>
              <a:t>It interprets the constitution and has the power to declare a law null and void if it violates the principles of the constitution.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FEATURES OF THE JUDICIARY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3200" dirty="0" smtClean="0"/>
          </a:p>
          <a:p>
            <a:r>
              <a:rPr lang="en-US" sz="3200" dirty="0" smtClean="0"/>
              <a:t>Unified </a:t>
            </a:r>
            <a:r>
              <a:rPr lang="en-US" sz="3200" dirty="0" smtClean="0"/>
              <a:t>or Integrated Judiciary</a:t>
            </a:r>
          </a:p>
          <a:p>
            <a:endParaRPr lang="en-US" sz="3200" dirty="0" smtClean="0"/>
          </a:p>
          <a:p>
            <a:r>
              <a:rPr lang="en-US" sz="3200" dirty="0" smtClean="0"/>
              <a:t>Independence </a:t>
            </a:r>
            <a:r>
              <a:rPr lang="en-US" sz="3200" dirty="0" smtClean="0"/>
              <a:t>of the judiciary</a:t>
            </a:r>
            <a:endParaRPr lang="en-US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UNIFIED OR INTEGRATED JUDICIARY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Courts are connected from the lowest to the highest levels. </a:t>
            </a:r>
          </a:p>
          <a:p>
            <a:r>
              <a:rPr lang="en-US" dirty="0" smtClean="0"/>
              <a:t>If a person is not satisfied with the decision of the lower courts can appeal to the higher courts.</a:t>
            </a:r>
          </a:p>
          <a:p>
            <a:r>
              <a:rPr lang="en-US" dirty="0" smtClean="0"/>
              <a:t>A higher court has the power to strike down or modify the decisions taken by lower courts.</a:t>
            </a:r>
          </a:p>
          <a:p>
            <a:r>
              <a:rPr lang="en-US" dirty="0" smtClean="0"/>
              <a:t>Decisions of higher courts can be used as reference by lower courts in similar cases.</a:t>
            </a:r>
          </a:p>
          <a:p>
            <a:r>
              <a:rPr lang="en-US" dirty="0" smtClean="0"/>
              <a:t>This ensures uniformity in justice.</a:t>
            </a:r>
          </a:p>
          <a:p>
            <a:r>
              <a:rPr lang="en-US" dirty="0" smtClean="0"/>
              <a:t>Supreme court is the highest court in our country.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38800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The courts below the high courts are known as SUBORDINATE COURTS.</a:t>
            </a:r>
          </a:p>
          <a:p>
            <a:r>
              <a:rPr lang="en-US" dirty="0" smtClean="0"/>
              <a:t>They are further divided into-</a:t>
            </a:r>
          </a:p>
          <a:p>
            <a:pPr marL="514350" indent="-514350">
              <a:buAutoNum type="arabicPeriod"/>
            </a:pPr>
            <a:r>
              <a:rPr lang="en-US" b="1" dirty="0" smtClean="0"/>
              <a:t>CIVIL COURTS-</a:t>
            </a:r>
            <a:r>
              <a:rPr lang="en-US" dirty="0" smtClean="0"/>
              <a:t> it  deals with the civil cases or disputes related to property, contracts, divorce etc.</a:t>
            </a:r>
          </a:p>
          <a:p>
            <a:pPr marL="514350" indent="-514350">
              <a:buNone/>
            </a:pPr>
            <a:r>
              <a:rPr lang="en-US" dirty="0" smtClean="0"/>
              <a:t>	It is filled by a person against another person.</a:t>
            </a:r>
          </a:p>
          <a:p>
            <a:pPr marL="514350" indent="-514350">
              <a:buAutoNum type="arabicPeriod" startAt="2"/>
            </a:pPr>
            <a:r>
              <a:rPr lang="en-US" b="1" dirty="0" smtClean="0"/>
              <a:t>CRIMINAL COURTS-</a:t>
            </a:r>
            <a:r>
              <a:rPr lang="en-US" dirty="0" smtClean="0"/>
              <a:t> it deals with criminal cases or crimes such as cheating, forgery, robbery and murder.</a:t>
            </a:r>
          </a:p>
          <a:p>
            <a:pPr marL="514350" indent="-514350">
              <a:buNone/>
            </a:pPr>
            <a:r>
              <a:rPr lang="en-US" dirty="0" smtClean="0"/>
              <a:t>	it is filled by the government against an accused person.</a:t>
            </a:r>
          </a:p>
          <a:p>
            <a:pPr marL="514350" indent="-514350">
              <a:buNone/>
            </a:pPr>
            <a:r>
              <a:rPr lang="en-US" dirty="0" smtClean="0"/>
              <a:t>	then the guilty is fined, punished or imprisoned and in some cases death sentence.</a:t>
            </a:r>
          </a:p>
          <a:p>
            <a:pPr marL="514350" indent="-514350">
              <a:buAutoNum type="arabicPeriod"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INDEPENDENT JUDICIARY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Functions without interference from the executive or the legislature is essential to ensure that every one is equal before law and has equal access to the constitutional remedies.</a:t>
            </a:r>
          </a:p>
          <a:p>
            <a:r>
              <a:rPr lang="en-US" dirty="0" smtClean="0"/>
              <a:t>Power of judicial review- can strike down the laws and question the actions of the ministers and government functionaries.</a:t>
            </a:r>
          </a:p>
          <a:p>
            <a:r>
              <a:rPr lang="en-US" dirty="0" smtClean="0"/>
              <a:t>It can use DIRECTIVES or orders to  any authority or agency.</a:t>
            </a:r>
          </a:p>
          <a:p>
            <a:r>
              <a:rPr lang="en-US" dirty="0" smtClean="0"/>
              <a:t>Can order government to pay compensation to the victims of injustice.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334000"/>
          </a:xfrm>
        </p:spPr>
        <p:txBody>
          <a:bodyPr/>
          <a:lstStyle/>
          <a:p>
            <a:r>
              <a:rPr lang="en-US" dirty="0" smtClean="0"/>
              <a:t>How to ensure independence??</a:t>
            </a:r>
          </a:p>
          <a:p>
            <a:pPr>
              <a:buNone/>
            </a:pPr>
            <a:r>
              <a:rPr lang="en-US" dirty="0" smtClean="0"/>
              <a:t>1.	executives cannot appoint judges.</a:t>
            </a:r>
          </a:p>
          <a:p>
            <a:pPr marL="514350" indent="-514350">
              <a:buNone/>
            </a:pPr>
            <a:r>
              <a:rPr lang="en-US" dirty="0" smtClean="0"/>
              <a:t>2. removal of judges of high courts and supreme courts is done through the process of </a:t>
            </a:r>
            <a:r>
              <a:rPr lang="en-US" b="1" dirty="0" smtClean="0"/>
              <a:t>IMPEACHMENT</a:t>
            </a:r>
            <a:r>
              <a:rPr lang="en-US" dirty="0" smtClean="0"/>
              <a:t>. On the grounds of serious misbehavior or misuse of power. This is done by 2/3</a:t>
            </a:r>
            <a:r>
              <a:rPr lang="en-US" baseline="30000" dirty="0" smtClean="0"/>
              <a:t>rd</a:t>
            </a:r>
            <a:r>
              <a:rPr lang="en-US" dirty="0" smtClean="0"/>
              <a:t> of the majority votes of the parliament.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THE STRUCTURE OF INDIAN JUDICIARY</a:t>
            </a: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14400"/>
          </a:xfrm>
        </p:spPr>
        <p:txBody>
          <a:bodyPr/>
          <a:lstStyle/>
          <a:p>
            <a:pPr algn="ctr"/>
            <a:r>
              <a:rPr lang="en-US" b="1" dirty="0" smtClean="0"/>
              <a:t>SUPREME COURT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054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It is the highest court , final court of appeal.</a:t>
            </a:r>
          </a:p>
          <a:p>
            <a:r>
              <a:rPr lang="en-US" dirty="0" smtClean="0"/>
              <a:t>A person sentenced by the SC can appeal to the President for mercy.</a:t>
            </a:r>
          </a:p>
          <a:p>
            <a:pPr>
              <a:buNone/>
            </a:pPr>
            <a:r>
              <a:rPr lang="en-US" b="1" dirty="0" smtClean="0"/>
              <a:t>COMPOSITION-</a:t>
            </a:r>
          </a:p>
          <a:p>
            <a:r>
              <a:rPr lang="en-US" dirty="0" smtClean="0"/>
              <a:t> Headed by the CHEIF JUSTICE , who is appointed by the President in consultation with the judges of the SC and HC.</a:t>
            </a:r>
          </a:p>
          <a:p>
            <a:r>
              <a:rPr lang="en-US" dirty="0" smtClean="0"/>
              <a:t>SC has 30 judges currently.</a:t>
            </a:r>
          </a:p>
          <a:p>
            <a:r>
              <a:rPr lang="en-US" dirty="0" smtClean="0"/>
              <a:t>Conditions required for SC judge-</a:t>
            </a:r>
          </a:p>
          <a:p>
            <a:pPr>
              <a:buNone/>
            </a:pPr>
            <a:r>
              <a:rPr lang="en-US" dirty="0" smtClean="0"/>
              <a:t>	1. Indian citizen</a:t>
            </a:r>
          </a:p>
          <a:p>
            <a:pPr>
              <a:buNone/>
            </a:pPr>
            <a:r>
              <a:rPr lang="en-US" dirty="0" smtClean="0"/>
              <a:t>	2. 10 years of experience as HC judge</a:t>
            </a:r>
          </a:p>
          <a:p>
            <a:pPr>
              <a:buNone/>
            </a:pPr>
            <a:r>
              <a:rPr lang="en-US" dirty="0" smtClean="0"/>
              <a:t>	3. be a jurist</a:t>
            </a:r>
          </a:p>
          <a:p>
            <a:pPr>
              <a:buNone/>
            </a:pPr>
            <a:r>
              <a:rPr lang="en-US" dirty="0" smtClean="0"/>
              <a:t>Can serve till the age of 65.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6019800"/>
          </a:xfrm>
        </p:spPr>
        <p:txBody>
          <a:bodyPr/>
          <a:lstStyle/>
          <a:p>
            <a:endParaRPr lang="en-US" b="1" dirty="0" smtClean="0"/>
          </a:p>
          <a:p>
            <a:endParaRPr lang="en-US" b="1" dirty="0" smtClean="0"/>
          </a:p>
          <a:p>
            <a:pPr>
              <a:buNone/>
            </a:pPr>
            <a:r>
              <a:rPr lang="en-US" b="1" dirty="0" smtClean="0"/>
              <a:t>    JURISDICTION-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The power or the authority of a court and the area within which it can exercise this authority.</a:t>
            </a:r>
          </a:p>
          <a:p>
            <a:pPr>
              <a:buNone/>
            </a:pPr>
            <a:r>
              <a:rPr lang="en-US" b="1" dirty="0" smtClean="0"/>
              <a:t>Types-</a:t>
            </a:r>
          </a:p>
          <a:p>
            <a:pPr marL="514350" indent="-514350">
              <a:buAutoNum type="arabicPeriod"/>
            </a:pPr>
            <a:r>
              <a:rPr lang="en-US" b="1" dirty="0" smtClean="0"/>
              <a:t>ORIGINAL</a:t>
            </a:r>
          </a:p>
          <a:p>
            <a:pPr marL="514350" indent="-514350">
              <a:buAutoNum type="arabicPeriod"/>
            </a:pPr>
            <a:r>
              <a:rPr lang="en-US" b="1" dirty="0" smtClean="0"/>
              <a:t>APPELLATE</a:t>
            </a:r>
          </a:p>
          <a:p>
            <a:pPr marL="514350" indent="-514350">
              <a:buAutoNum type="arabicPeriod"/>
            </a:pPr>
            <a:r>
              <a:rPr lang="en-US" b="1" dirty="0" smtClean="0"/>
              <a:t>ADVISORY</a:t>
            </a:r>
          </a:p>
          <a:p>
            <a:pPr marL="514350" indent="-514350">
              <a:buAutoNum type="arabicPeriod"/>
            </a:pPr>
            <a:r>
              <a:rPr lang="en-US" b="1" dirty="0" smtClean="0"/>
              <a:t>SUPERVISORY</a:t>
            </a:r>
          </a:p>
          <a:p>
            <a:pPr marL="514350" indent="-514350">
              <a:buNone/>
            </a:pPr>
            <a:endParaRPr lang="en-US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14400"/>
          </a:xfrm>
        </p:spPr>
        <p:txBody>
          <a:bodyPr/>
          <a:lstStyle/>
          <a:p>
            <a:pPr algn="ctr"/>
            <a:r>
              <a:rPr lang="en-US" b="1" dirty="0" smtClean="0"/>
              <a:t>ORIGINAL JURISDICTION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953000"/>
          </a:xfrm>
        </p:spPr>
        <p:txBody>
          <a:bodyPr/>
          <a:lstStyle/>
          <a:p>
            <a:r>
              <a:rPr lang="en-US" b="1" dirty="0" smtClean="0"/>
              <a:t> MATTERS THAT CAN BE INTRODUCE ONLY IN THIS COURT. </a:t>
            </a:r>
          </a:p>
          <a:p>
            <a:pPr marL="514350" indent="-514350">
              <a:buAutoNum type="arabicPeriod"/>
            </a:pPr>
            <a:r>
              <a:rPr lang="en-US" dirty="0" smtClean="0"/>
              <a:t>Disputes between the central and the state governments.</a:t>
            </a:r>
          </a:p>
          <a:p>
            <a:pPr marL="514350" indent="-514350">
              <a:buAutoNum type="arabicPeriod"/>
            </a:pPr>
            <a:r>
              <a:rPr lang="en-US" dirty="0" smtClean="0"/>
              <a:t>Disputes between one or more state governments.</a:t>
            </a:r>
          </a:p>
          <a:p>
            <a:pPr marL="514350" indent="-514350">
              <a:buAutoNum type="arabicPeriod"/>
            </a:pPr>
            <a:r>
              <a:rPr lang="en-US" dirty="0" smtClean="0"/>
              <a:t>Cases related to constitutional validity of laws passed by Parliament</a:t>
            </a:r>
            <a:r>
              <a:rPr lang="en-US" b="1" dirty="0" smtClean="0"/>
              <a:t>.</a:t>
            </a:r>
            <a:endParaRPr lang="en-US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143000"/>
          </a:xfrm>
        </p:spPr>
        <p:txBody>
          <a:bodyPr/>
          <a:lstStyle/>
          <a:p>
            <a:pPr algn="ctr"/>
            <a:r>
              <a:rPr lang="en-US" b="1" dirty="0" smtClean="0"/>
              <a:t>APPELLATE JURISDICTION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93920"/>
          </a:xfrm>
        </p:spPr>
        <p:txBody>
          <a:bodyPr/>
          <a:lstStyle/>
          <a:p>
            <a:r>
              <a:rPr lang="en-US" b="1" dirty="0" smtClean="0"/>
              <a:t>Has power to hear appeals against the judgments of the lower courts.</a:t>
            </a:r>
          </a:p>
          <a:p>
            <a:pPr marL="514350" indent="-514350">
              <a:buAutoNum type="arabicPeriod"/>
            </a:pP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Appeal against the judgment of HC.</a:t>
            </a:r>
          </a:p>
          <a:p>
            <a:pPr marL="514350" indent="-514350">
              <a:buAutoNum type="arabicPeriod"/>
            </a:pPr>
            <a:r>
              <a:rPr lang="en-US" dirty="0" smtClean="0"/>
              <a:t>Cases certified by HC as needing to be tried by SC.</a:t>
            </a:r>
          </a:p>
          <a:p>
            <a:pPr marL="514350" indent="-514350">
              <a:buAutoNum type="arabicPeriod"/>
            </a:pPr>
            <a:r>
              <a:rPr lang="en-US" dirty="0" smtClean="0"/>
              <a:t>Cases required interpretation of the constitution.</a:t>
            </a:r>
          </a:p>
          <a:p>
            <a:pPr marL="514350" indent="-514350">
              <a:buAutoNum type="arabicPeriod"/>
            </a:pPr>
            <a:r>
              <a:rPr lang="en-US" dirty="0" smtClean="0"/>
              <a:t>HC changes the sentenced passed by lower courts to a death sentence.</a:t>
            </a:r>
          </a:p>
          <a:p>
            <a:pPr marL="514350" indent="-514350">
              <a:buAutoNum type="arabicPeriod"/>
            </a:pPr>
            <a:r>
              <a:rPr lang="en-US" dirty="0" smtClean="0"/>
              <a:t>A review of its own judgment.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pPr algn="ctr"/>
            <a:r>
              <a:rPr lang="en-US" b="1" dirty="0" smtClean="0"/>
              <a:t>ADVISORY JURISDICTION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SC advices the President on constitutional matters when asked by the President to do so.</a:t>
            </a:r>
          </a:p>
          <a:p>
            <a:r>
              <a:rPr lang="en-US" dirty="0" smtClean="0"/>
              <a:t>This advice is not binding on the President. 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pPr algn="ctr"/>
            <a:r>
              <a:rPr lang="en-US" b="1" dirty="0" smtClean="0"/>
              <a:t>SUPERVISORY JURISDICTION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495800"/>
          </a:xfrm>
        </p:spPr>
        <p:txBody>
          <a:bodyPr/>
          <a:lstStyle/>
          <a:p>
            <a:r>
              <a:rPr lang="en-US" dirty="0" smtClean="0"/>
              <a:t>It has supervisory jurisdiction over all the courts below it.</a:t>
            </a:r>
          </a:p>
          <a:p>
            <a:r>
              <a:rPr lang="en-US" dirty="0" smtClean="0"/>
              <a:t>Can make rules for the and check their functioning.</a:t>
            </a:r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r>
              <a:rPr lang="en-US" b="1" dirty="0" smtClean="0"/>
              <a:t> COURT OF RECORD</a:t>
            </a:r>
          </a:p>
          <a:p>
            <a:pPr>
              <a:buNone/>
            </a:pPr>
            <a:r>
              <a:rPr lang="en-US" dirty="0" smtClean="0"/>
              <a:t>KEEPS RECORD OF ALL THE DECISIONS.</a:t>
            </a:r>
          </a:p>
          <a:p>
            <a:pPr>
              <a:buNone/>
            </a:pPr>
            <a:r>
              <a:rPr lang="en-US" dirty="0" smtClean="0"/>
              <a:t>USED AS REFERENCE BY THE LOWER COURTS. 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8077200" cy="990600"/>
          </a:xfrm>
        </p:spPr>
        <p:txBody>
          <a:bodyPr/>
          <a:lstStyle/>
          <a:p>
            <a:pPr algn="ctr"/>
            <a:r>
              <a:rPr lang="en-US" b="1" dirty="0" smtClean="0"/>
              <a:t>HIGH COURT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57800"/>
          </a:xfrm>
        </p:spPr>
        <p:txBody>
          <a:bodyPr>
            <a:noAutofit/>
          </a:bodyPr>
          <a:lstStyle/>
          <a:p>
            <a:r>
              <a:rPr lang="en-US" sz="2400" dirty="0" smtClean="0"/>
              <a:t>The highest court in the state is the HC. At present there are 24 HC.</a:t>
            </a:r>
          </a:p>
          <a:p>
            <a:r>
              <a:rPr lang="en-US" sz="2400" dirty="0" smtClean="0"/>
              <a:t>Some have jurisdiction over more than one state example- PUNJAB AND HARYANA HIGH COURT(CHANDIGARH), HC of HYDRABAD </a:t>
            </a:r>
          </a:p>
          <a:p>
            <a:pPr>
              <a:buNone/>
            </a:pPr>
            <a:r>
              <a:rPr lang="en-US" sz="2400" dirty="0" smtClean="0"/>
              <a:t> </a:t>
            </a:r>
            <a:r>
              <a:rPr lang="en-US" sz="2400" dirty="0" smtClean="0"/>
              <a:t>   (TELANGANA AND ANDHARA PARDESH).</a:t>
            </a:r>
          </a:p>
          <a:p>
            <a:pPr>
              <a:buNone/>
            </a:pPr>
            <a:r>
              <a:rPr lang="en-US" sz="2400" b="1" dirty="0" smtClean="0"/>
              <a:t>COMPOSITION-</a:t>
            </a:r>
          </a:p>
          <a:p>
            <a:r>
              <a:rPr lang="en-US" sz="2400" dirty="0" smtClean="0"/>
              <a:t>HC is headed by a Chief Justice who is appointed by the President with the consultation of the Governor of the state.</a:t>
            </a:r>
          </a:p>
          <a:p>
            <a:pPr>
              <a:buNone/>
            </a:pPr>
            <a:r>
              <a:rPr lang="en-US" sz="2400" b="1" dirty="0" smtClean="0"/>
              <a:t>CONDITIONS-</a:t>
            </a:r>
          </a:p>
          <a:p>
            <a:r>
              <a:rPr lang="en-US" sz="2400" dirty="0" smtClean="0"/>
              <a:t>Citizen of India</a:t>
            </a:r>
          </a:p>
          <a:p>
            <a:r>
              <a:rPr lang="en-US" sz="2400" dirty="0" smtClean="0"/>
              <a:t>10 years of experience as an advocate of HC.</a:t>
            </a:r>
          </a:p>
          <a:p>
            <a:r>
              <a:rPr lang="en-US" sz="2400" dirty="0" smtClean="0"/>
              <a:t>Servers till the age of 62.</a:t>
            </a:r>
          </a:p>
          <a:p>
            <a:pPr>
              <a:buNone/>
            </a:pPr>
            <a:endParaRPr lang="en-US" sz="2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6019800"/>
          </a:xfrm>
        </p:spPr>
        <p:txBody>
          <a:bodyPr/>
          <a:lstStyle/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 JURISDICTION-</a:t>
            </a:r>
          </a:p>
          <a:p>
            <a:endParaRPr lang="en-US" dirty="0" smtClean="0"/>
          </a:p>
          <a:p>
            <a:r>
              <a:rPr lang="en-US" dirty="0" smtClean="0"/>
              <a:t>Disputes related to elections in the state.</a:t>
            </a:r>
          </a:p>
          <a:p>
            <a:r>
              <a:rPr lang="en-US" dirty="0" smtClean="0"/>
              <a:t>Cases related to violation of rights.</a:t>
            </a:r>
          </a:p>
          <a:p>
            <a:r>
              <a:rPr lang="en-US" dirty="0" smtClean="0"/>
              <a:t>Both civil and criminal cases are first filled in subordinate courts and then can be taken up by the HC. It has </a:t>
            </a:r>
            <a:r>
              <a:rPr lang="en-US" b="1" dirty="0" smtClean="0"/>
              <a:t>appellate jurisdiction </a:t>
            </a:r>
            <a:r>
              <a:rPr lang="en-US" dirty="0" smtClean="0"/>
              <a:t>all over such cases.</a:t>
            </a:r>
          </a:p>
          <a:p>
            <a:r>
              <a:rPr lang="en-US" dirty="0" smtClean="0"/>
              <a:t>It has </a:t>
            </a:r>
            <a:r>
              <a:rPr lang="en-US" b="1" dirty="0" smtClean="0"/>
              <a:t> supervisory jurisdiction </a:t>
            </a:r>
            <a:r>
              <a:rPr lang="en-US" dirty="0" smtClean="0"/>
              <a:t> over the lower courts.</a:t>
            </a:r>
          </a:p>
          <a:p>
            <a:r>
              <a:rPr lang="en-US" dirty="0" smtClean="0"/>
              <a:t>It also has its court of records.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129</TotalTime>
  <Words>738</Words>
  <Application>Microsoft Office PowerPoint</Application>
  <PresentationFormat>On-screen Show (4:3)</PresentationFormat>
  <Paragraphs>106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Flow</vt:lpstr>
      <vt:lpstr>THE   JUDICIARY</vt:lpstr>
      <vt:lpstr>WHAT IS THIS?????</vt:lpstr>
      <vt:lpstr>WHAT IS JUDICIARY???</vt:lpstr>
      <vt:lpstr>ITS FUNCTIONS</vt:lpstr>
      <vt:lpstr>FEATURES OF THE JUDICIARY</vt:lpstr>
      <vt:lpstr>UNIFIED OR INTEGRATED JUDICIARY</vt:lpstr>
      <vt:lpstr>Slide 7</vt:lpstr>
      <vt:lpstr>INDEPENDENT JUDICIARY</vt:lpstr>
      <vt:lpstr>Slide 9</vt:lpstr>
      <vt:lpstr>THE STRUCTURE OF INDIAN JUDICIARY</vt:lpstr>
      <vt:lpstr>SUPREME COURT</vt:lpstr>
      <vt:lpstr>Slide 12</vt:lpstr>
      <vt:lpstr>ORIGINAL JURISDICTION</vt:lpstr>
      <vt:lpstr>APPELLATE JURISDICTION</vt:lpstr>
      <vt:lpstr>ADVISORY JURISDICTION</vt:lpstr>
      <vt:lpstr>SUPERVISORY JURISDICTION</vt:lpstr>
      <vt:lpstr>HIGH COURT</vt:lpstr>
      <vt:lpstr>Slide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  JUDICIARY</dc:title>
  <dc:creator>8052264999</dc:creator>
  <cp:lastModifiedBy>Windows User</cp:lastModifiedBy>
  <cp:revision>15</cp:revision>
  <dcterms:created xsi:type="dcterms:W3CDTF">2006-08-16T00:00:00Z</dcterms:created>
  <dcterms:modified xsi:type="dcterms:W3CDTF">2019-01-17T15:56:36Z</dcterms:modified>
</cp:coreProperties>
</file>